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64" autoAdjust="0"/>
    <p:restoredTop sz="70697" autoAdjust="0"/>
  </p:normalViewPr>
  <p:slideViewPr>
    <p:cSldViewPr>
      <p:cViewPr varScale="1">
        <p:scale>
          <a:sx n="40" d="100"/>
          <a:sy n="40" d="100"/>
        </p:scale>
        <p:origin x="850"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ENOVO\Desktop\Accenture%20task2022\Accenture%20dataset%20-%20Copy\Accenture%20Task_Ravina%20with%20diagram.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ENOVO\Desktop\Accenture%20task2022\Accenture%20dataset%20-%20Copy\Accenture%20Task_Ravina%20with%20diagram.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[Accenture Task_Ravina with diagram.xlsx]Sheet1!PivotTable1</c:name>
    <c:fmtId val="14"/>
  </c:pivotSource>
  <c:chart>
    <c:title>
      <c:tx>
        <c:rich>
          <a:bodyPr rot="0" spcFirstLastPara="1" vertOverflow="ellipsis" vert="horz" wrap="square" anchor="ctr" anchorCtr="1"/>
          <a:lstStyle/>
          <a:p>
            <a:pPr>
              <a:defRPr sz="4000" b="1" i="0" u="none" strike="noStrike" kern="1200" baseline="0">
                <a:solidFill>
                  <a:schemeClr val="dk1">
                    <a:lumMod val="75000"/>
                    <a:lumOff val="25000"/>
                  </a:schemeClr>
                </a:solidFill>
                <a:latin typeface="+mn-lt"/>
                <a:ea typeface="+mn-ea"/>
                <a:cs typeface="+mn-cs"/>
              </a:defRPr>
            </a:pPr>
            <a:r>
              <a:rPr lang="en-IN" sz="4000"/>
              <a:t>Top 5 Categories by aggregate "Popularity" score</a:t>
            </a:r>
          </a:p>
        </c:rich>
      </c:tx>
      <c:layout>
        <c:manualLayout>
          <c:xMode val="edge"/>
          <c:yMode val="edge"/>
          <c:x val="0.13563448715518883"/>
          <c:y val="3.7399465875251496E-2"/>
        </c:manualLayout>
      </c:layout>
      <c:overlay val="0"/>
      <c:spPr>
        <a:noFill/>
        <a:ln>
          <a:noFill/>
        </a:ln>
        <a:effectLst/>
      </c:spPr>
      <c:txPr>
        <a:bodyPr rot="0" spcFirstLastPara="1" vertOverflow="ellipsis" vert="horz" wrap="square" anchor="ctr" anchorCtr="1"/>
        <a:lstStyle/>
        <a:p>
          <a:pPr>
            <a:defRPr sz="4000" b="1" i="0" u="none" strike="noStrike" kern="1200" baseline="0">
              <a:solidFill>
                <a:schemeClr val="dk1">
                  <a:lumMod val="75000"/>
                  <a:lumOff val="25000"/>
                </a:schemeClr>
              </a:solidFill>
              <a:latin typeface="+mn-lt"/>
              <a:ea typeface="+mn-ea"/>
              <a:cs typeface="+mn-cs"/>
            </a:defRPr>
          </a:pPr>
          <a:endParaRPr lang="en-US"/>
        </a:p>
      </c:txPr>
    </c:title>
    <c:autoTitleDeleted val="0"/>
    <c:pivotFmts>
      <c:pivotFmt>
        <c:idx val="0"/>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alpha val="85000"/>
            </a:schemeClr>
          </a:solidFill>
          <a:ln w="9525" cap="flat" cmpd="sng" algn="ctr">
            <a:solidFill>
              <a:schemeClr val="lt1">
                <a:alpha val="50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7.6553696652251119E-2"/>
          <c:y val="3.55932781129632E-2"/>
          <c:w val="0.89937628146591087"/>
          <c:h val="0.8138771137406644"/>
        </c:manualLayout>
      </c:layout>
      <c:barChart>
        <c:barDir val="col"/>
        <c:grouping val="clustered"/>
        <c:varyColors val="0"/>
        <c:ser>
          <c:idx val="0"/>
          <c:order val="0"/>
          <c:tx>
            <c:strRef>
              <c:f>Sheet1!$B$3</c:f>
              <c:strCache>
                <c:ptCount val="1"/>
                <c:pt idx="0">
                  <c:v>Total</c:v>
                </c:pt>
              </c:strCache>
            </c:strRef>
          </c:tx>
          <c:spPr>
            <a:solidFill>
              <a:schemeClr val="accent1">
                <a:alpha val="85000"/>
              </a:schemeClr>
            </a:solidFill>
            <a:ln w="9525" cap="flat" cmpd="sng" algn="ctr">
              <a:solidFill>
                <a:schemeClr val="lt1">
                  <a:alpha val="50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36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Sheet1!$A$4:$A$9</c:f>
              <c:strCache>
                <c:ptCount val="5"/>
                <c:pt idx="0">
                  <c:v>Technology</c:v>
                </c:pt>
                <c:pt idx="1">
                  <c:v>Science</c:v>
                </c:pt>
                <c:pt idx="2">
                  <c:v>Food</c:v>
                </c:pt>
                <c:pt idx="3">
                  <c:v>Animals</c:v>
                </c:pt>
                <c:pt idx="4">
                  <c:v>Healthy Eating</c:v>
                </c:pt>
              </c:strCache>
            </c:strRef>
          </c:cat>
          <c:val>
            <c:numRef>
              <c:f>Sheet1!$B$4:$B$9</c:f>
              <c:numCache>
                <c:formatCode>General</c:formatCode>
                <c:ptCount val="5"/>
                <c:pt idx="0">
                  <c:v>1353</c:v>
                </c:pt>
                <c:pt idx="1">
                  <c:v>1134</c:v>
                </c:pt>
                <c:pt idx="2">
                  <c:v>1091</c:v>
                </c:pt>
                <c:pt idx="3">
                  <c:v>971</c:v>
                </c:pt>
                <c:pt idx="4">
                  <c:v>898</c:v>
                </c:pt>
              </c:numCache>
            </c:numRef>
          </c:val>
          <c:extLst>
            <c:ext xmlns:c16="http://schemas.microsoft.com/office/drawing/2014/chart" uri="{C3380CC4-5D6E-409C-BE32-E72D297353CC}">
              <c16:uniqueId val="{00000000-8F91-4693-9541-4B078E15E198}"/>
            </c:ext>
          </c:extLst>
        </c:ser>
        <c:dLbls>
          <c:showLegendKey val="0"/>
          <c:showVal val="1"/>
          <c:showCatName val="0"/>
          <c:showSerName val="0"/>
          <c:showPercent val="0"/>
          <c:showBubbleSize val="0"/>
        </c:dLbls>
        <c:gapWidth val="65"/>
        <c:axId val="104520704"/>
        <c:axId val="108643456"/>
      </c:barChart>
      <c:catAx>
        <c:axId val="104520704"/>
        <c:scaling>
          <c:orientation val="minMax"/>
        </c:scaling>
        <c:delete val="0"/>
        <c:axPos val="b"/>
        <c:title>
          <c:tx>
            <c:rich>
              <a:bodyPr rot="0" spcFirstLastPara="1" vertOverflow="ellipsis" vert="horz" wrap="square" anchor="ctr" anchorCtr="1"/>
              <a:lstStyle/>
              <a:p>
                <a:pPr>
                  <a:defRPr sz="2800" b="1" i="0" u="none" strike="noStrike" kern="1200" baseline="0">
                    <a:solidFill>
                      <a:schemeClr val="dk1">
                        <a:lumMod val="75000"/>
                        <a:lumOff val="25000"/>
                      </a:schemeClr>
                    </a:solidFill>
                    <a:latin typeface="+mn-lt"/>
                    <a:ea typeface="+mn-ea"/>
                    <a:cs typeface="+mn-cs"/>
                  </a:defRPr>
                </a:pPr>
                <a:r>
                  <a:rPr lang="en-IN" sz="2800">
                    <a:solidFill>
                      <a:srgbClr val="002060"/>
                    </a:solidFill>
                  </a:rPr>
                  <a:t>Aggregate "Popularity" score</a:t>
                </a:r>
              </a:p>
            </c:rich>
          </c:tx>
          <c:layout>
            <c:manualLayout>
              <c:xMode val="edge"/>
              <c:yMode val="edge"/>
              <c:x val="0.37469081135098842"/>
              <c:y val="0.92432561886891962"/>
            </c:manualLayout>
          </c:layout>
          <c:overlay val="0"/>
          <c:spPr>
            <a:noFill/>
            <a:ln>
              <a:noFill/>
            </a:ln>
            <a:effectLst/>
          </c:spPr>
          <c:txPr>
            <a:bodyPr rot="0" spcFirstLastPara="1" vertOverflow="ellipsis" vert="horz" wrap="square" anchor="ctr" anchorCtr="1"/>
            <a:lstStyle/>
            <a:p>
              <a:pPr>
                <a:defRPr sz="2800"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2000" b="0" i="0" u="none" strike="noStrike" kern="1200" cap="all" baseline="0">
                <a:solidFill>
                  <a:schemeClr val="dk1">
                    <a:lumMod val="75000"/>
                    <a:lumOff val="25000"/>
                  </a:schemeClr>
                </a:solidFill>
                <a:latin typeface="+mn-lt"/>
                <a:ea typeface="+mn-ea"/>
                <a:cs typeface="+mn-cs"/>
              </a:defRPr>
            </a:pPr>
            <a:endParaRPr lang="en-US"/>
          </a:p>
        </c:txPr>
        <c:crossAx val="108643456"/>
        <c:crosses val="autoZero"/>
        <c:auto val="1"/>
        <c:lblAlgn val="ctr"/>
        <c:lblOffset val="100"/>
        <c:noMultiLvlLbl val="0"/>
      </c:catAx>
      <c:valAx>
        <c:axId val="108643456"/>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title>
          <c:tx>
            <c:rich>
              <a:bodyPr rot="-5400000" spcFirstLastPara="1" vertOverflow="ellipsis" vert="horz" wrap="square" anchor="ctr" anchorCtr="1"/>
              <a:lstStyle/>
              <a:p>
                <a:pPr>
                  <a:defRPr sz="3200" b="1" i="0" u="none" strike="noStrike" kern="1200" baseline="0">
                    <a:solidFill>
                      <a:schemeClr val="dk1">
                        <a:lumMod val="75000"/>
                        <a:lumOff val="25000"/>
                      </a:schemeClr>
                    </a:solidFill>
                    <a:latin typeface="+mn-lt"/>
                    <a:ea typeface="+mn-ea"/>
                    <a:cs typeface="+mn-cs"/>
                  </a:defRPr>
                </a:pPr>
                <a:r>
                  <a:rPr lang="en-IN" sz="3200" b="1">
                    <a:solidFill>
                      <a:srgbClr val="002060"/>
                    </a:solidFill>
                  </a:rPr>
                  <a:t>Categories</a:t>
                </a:r>
              </a:p>
            </c:rich>
          </c:tx>
          <c:layout>
            <c:manualLayout>
              <c:xMode val="edge"/>
              <c:yMode val="edge"/>
              <c:x val="3.2593083960784995E-2"/>
              <c:y val="0.36104739971408711"/>
            </c:manualLayout>
          </c:layout>
          <c:overlay val="0"/>
          <c:spPr>
            <a:noFill/>
            <a:ln>
              <a:noFill/>
            </a:ln>
            <a:effectLst/>
          </c:spPr>
          <c:txPr>
            <a:bodyPr rot="-5400000" spcFirstLastPara="1" vertOverflow="ellipsis" vert="horz" wrap="square" anchor="ctr" anchorCtr="1"/>
            <a:lstStyle/>
            <a:p>
              <a:pPr>
                <a:defRPr sz="3200" b="1" i="0" u="none" strike="noStrike" kern="1200" baseline="0">
                  <a:solidFill>
                    <a:schemeClr val="dk1">
                      <a:lumMod val="75000"/>
                      <a:lumOff val="25000"/>
                    </a:schemeClr>
                  </a:solidFill>
                  <a:latin typeface="+mn-lt"/>
                  <a:ea typeface="+mn-ea"/>
                  <a:cs typeface="+mn-cs"/>
                </a:defRPr>
              </a:pPr>
              <a:endParaRPr lang="en-US"/>
            </a:p>
          </c:txPr>
        </c:title>
        <c:numFmt formatCode="General" sourceLinked="1"/>
        <c:majorTickMark val="none"/>
        <c:minorTickMark val="none"/>
        <c:tickLblPos val="nextTo"/>
        <c:crossAx val="1045207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[Accenture Task_Ravina with diagram.xlsx]Sheet2!PivotTable3</c:name>
    <c:fmtId val="9"/>
  </c:pivotSource>
  <c:chart>
    <c:title>
      <c:tx>
        <c:rich>
          <a:bodyPr rot="0" spcFirstLastPara="1" vertOverflow="ellipsis" vert="horz" wrap="square" anchor="ctr" anchorCtr="1"/>
          <a:lstStyle/>
          <a:p>
            <a:pPr>
              <a:defRPr sz="32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3200"/>
              <a:t>POPULARITY PERCENTAGE SHARE FROM TOP 5 CATEGORIES</a:t>
            </a:r>
          </a:p>
        </c:rich>
      </c:tx>
      <c:layout>
        <c:manualLayout>
          <c:xMode val="edge"/>
          <c:yMode val="edge"/>
          <c:x val="0.18574300087489085"/>
          <c:y val="9.1571886847477454E-2"/>
        </c:manualLayout>
      </c:layout>
      <c:overlay val="0"/>
      <c:spPr>
        <a:noFill/>
        <a:ln>
          <a:noFill/>
        </a:ln>
        <a:effectLst/>
      </c:spPr>
      <c:txPr>
        <a:bodyPr rot="0" spcFirstLastPara="1" vertOverflow="ellipsis" vert="horz" wrap="square" anchor="ctr" anchorCtr="1"/>
        <a:lstStyle/>
        <a:p>
          <a:pPr>
            <a:defRPr sz="32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1"/>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2"/>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3"/>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4"/>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
        <c:idx val="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pivotFmt>
    </c:pivotFmts>
    <c:plotArea>
      <c:layout>
        <c:manualLayout>
          <c:layoutTarget val="inner"/>
          <c:xMode val="edge"/>
          <c:yMode val="edge"/>
          <c:x val="0.28929412258291909"/>
          <c:y val="0.23253651642657022"/>
          <c:w val="0.36487661462031484"/>
          <c:h val="0.70995780933524733"/>
        </c:manualLayout>
      </c:layout>
      <c:pieChart>
        <c:varyColors val="1"/>
        <c:ser>
          <c:idx val="0"/>
          <c:order val="0"/>
          <c:tx>
            <c:strRef>
              <c:f>Sheet2!$B$3</c:f>
              <c:strCache>
                <c:ptCount val="1"/>
                <c:pt idx="0">
                  <c:v>Total</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5BFD-4086-AFB1-12211F88C08F}"/>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5BFD-4086-AFB1-12211F88C08F}"/>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5BFD-4086-AFB1-12211F88C08F}"/>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5BFD-4086-AFB1-12211F88C08F}"/>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9-5BFD-4086-AFB1-12211F88C08F}"/>
              </c:ext>
            </c:extLst>
          </c:dPt>
          <c:dLbls>
            <c:spPr>
              <a:noFill/>
              <a:ln>
                <a:noFill/>
              </a:ln>
              <a:effectLst/>
            </c:spPr>
            <c:txPr>
              <a:bodyPr rot="0" spcFirstLastPara="1" vertOverflow="ellipsis" vert="horz" wrap="square" lIns="38100" tIns="19050" rIns="38100" bIns="19050" anchor="ctr" anchorCtr="1">
                <a:spAutoFit/>
              </a:bodyPr>
              <a:lstStyle/>
              <a:p>
                <a:pPr>
                  <a:defRPr sz="3600" b="0" i="0" u="none" strike="noStrike" kern="1200" baseline="0">
                    <a:solidFill>
                      <a:schemeClr val="bg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Sheet2!$A$4:$A$9</c:f>
              <c:strCache>
                <c:ptCount val="5"/>
                <c:pt idx="0">
                  <c:v>Technology</c:v>
                </c:pt>
                <c:pt idx="1">
                  <c:v>Science</c:v>
                </c:pt>
                <c:pt idx="2">
                  <c:v>Food</c:v>
                </c:pt>
                <c:pt idx="3">
                  <c:v>Animals</c:v>
                </c:pt>
                <c:pt idx="4">
                  <c:v>Healthy Eating</c:v>
                </c:pt>
              </c:strCache>
            </c:strRef>
          </c:cat>
          <c:val>
            <c:numRef>
              <c:f>Sheet2!$B$4:$B$9</c:f>
              <c:numCache>
                <c:formatCode>General</c:formatCode>
                <c:ptCount val="5"/>
                <c:pt idx="0">
                  <c:v>1353</c:v>
                </c:pt>
                <c:pt idx="1">
                  <c:v>1134</c:v>
                </c:pt>
                <c:pt idx="2">
                  <c:v>1091</c:v>
                </c:pt>
                <c:pt idx="3">
                  <c:v>971</c:v>
                </c:pt>
                <c:pt idx="4">
                  <c:v>898</c:v>
                </c:pt>
              </c:numCache>
            </c:numRef>
          </c:val>
          <c:extLst>
            <c:ext xmlns:c16="http://schemas.microsoft.com/office/drawing/2014/chart" uri="{C3380CC4-5D6E-409C-BE32-E72D297353CC}">
              <c16:uniqueId val="{0000000A-5BFD-4086-AFB1-12211F88C08F}"/>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82693546824595843"/>
          <c:y val="0.31572672165131982"/>
          <c:w val="0.15110973138215317"/>
          <c:h val="0.4705206120000953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lt1">
                  <a:lumMod val="8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26.07.2024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26.07.2024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Hello and welcome, my name is </a:t>
            </a:r>
            <a:r>
              <a:rPr lang="en-US" dirty="0" err="1"/>
              <a:t>Gourav</a:t>
            </a:r>
            <a:r>
              <a:rPr lang="en-US" dirty="0"/>
              <a:t>  and today I will be presenting to you the results of the Data Analytics task.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26.07.2024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lvl="0"/>
            <a:r>
              <a:rPr lang="en-US" dirty="0"/>
              <a:t>- We found that food and culture are the two most popular categories, suggesting that users like "real-life" content</a:t>
            </a:r>
          </a:p>
          <a:p>
            <a:pPr lvl="0"/>
            <a:r>
              <a:rPr lang="en-US" dirty="0"/>
              <a:t>- We also found that soccer was the third most popular, perhaps due to the tournament coming up. This presents a massive opportunity for Social Buzz to ride on this global event, as all eyes will be on it as well as the players.</a:t>
            </a:r>
          </a:p>
          <a:p>
            <a:pPr lvl="0"/>
            <a:r>
              <a:rPr lang="en-US" dirty="0"/>
              <a:t>- As much as this analysis was insightful, we are ready to take it to the next stage and we have the expertise within Accenture to help you realize these kinds of insights in production across your organization and in real time. We would love to help you with this.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26.07.2024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Thank you very much for listening, please feel free to ask any questions that you may have!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26.07.2024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1. We will recap the overall project to give a high level understanding of the business problem we're tackling and the specific requirements.</a:t>
            </a:r>
          </a:p>
          <a:p>
            <a:pPr lvl="0"/>
            <a:r>
              <a:rPr lang="en-US" dirty="0"/>
              <a:t>2. We will dive into the specific problem that we, the Data Analytics team, have been focusing on and will give some background as to why this is such a big problem.</a:t>
            </a:r>
          </a:p>
          <a:p>
            <a:pPr lvl="0"/>
            <a:r>
              <a:rPr lang="en-US" dirty="0"/>
              <a:t>3. After introducing the problem, I will go over the team responsible from our side in tackling this task.</a:t>
            </a:r>
          </a:p>
          <a:p>
            <a:pPr lvl="0"/>
            <a:r>
              <a:rPr lang="en-US" dirty="0"/>
              <a:t>4. I will then go over the high-level process that we followed to complete this task, so that you have complete clarity in how we tackle these kinds of tasks.</a:t>
            </a:r>
          </a:p>
          <a:p>
            <a:pPr lvl="0"/>
            <a:r>
              <a:rPr lang="en-US" dirty="0"/>
              <a:t>5. Finally, I will go over the all important results and I will present them as a series of insights and visualizations from our analysis.</a:t>
            </a:r>
          </a:p>
          <a:p>
            <a:pPr lvl="0"/>
            <a:endParaRPr lang="en-US" dirty="0"/>
          </a:p>
          <a:p>
            <a:pPr lvl="0"/>
            <a:r>
              <a:rPr lang="en-US" dirty="0"/>
              <a:t>To wrap up, I will summarize and open for any questions.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26.07.2024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kick things off let me recap this engagement.</a:t>
            </a:r>
          </a:p>
          <a:p>
            <a:pPr lvl="0"/>
            <a:endParaRPr lang="en-US" dirty="0"/>
          </a:p>
          <a:p>
            <a:pPr lvl="0"/>
            <a:r>
              <a:rPr lang="en-US" dirty="0"/>
              <a:t>We, Accenture have embarked on a 3 month pilot with Social Buzz to focus on 3 main tasks, aligned with some of the biggest challenges that you're currently facing. </a:t>
            </a:r>
          </a:p>
          <a:p>
            <a:pPr lvl="0"/>
            <a:endParaRPr lang="en-US" dirty="0"/>
          </a:p>
          <a:p>
            <a:pPr lvl="0"/>
            <a:r>
              <a:rPr lang="en-US" dirty="0"/>
              <a:t>Social Buzz has reached huge scale in recent years to become recognized as a global unicorn company. We are here to help you manage this scale and to guide you in the right direction.</a:t>
            </a:r>
          </a:p>
          <a:p>
            <a:pPr lvl="0"/>
            <a:endParaRPr lang="en-US" dirty="0"/>
          </a:p>
          <a:p>
            <a:pPr lvl="0"/>
            <a:r>
              <a:rPr lang="en-US" dirty="0"/>
              <a:t>Firstly, we will be doing an audit of your big data practice and sharing best practices and industry expertise. Secondly we will be guiding you through a successful IPO, of which we have deep expertise and knowledge of within our team. And finally, we have conducted an analysis of your data to find insights regarding your top 5 most popular categories of content</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26.07.2024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Focusing on the last point that I mentioned there, this is what the Data Analytics team has been specifically focused on.</a:t>
            </a:r>
          </a:p>
          <a:p>
            <a:pPr lvl="0"/>
            <a:endParaRPr lang="en-US" dirty="0"/>
          </a:p>
          <a:p>
            <a:pPr lvl="0"/>
            <a:r>
              <a:rPr lang="en-US" dirty="0"/>
              <a:t>Clearly with such grand scale, this comes with a lot of data and with such vast amounts of data comes challenges.</a:t>
            </a:r>
          </a:p>
          <a:p>
            <a:pPr lvl="0"/>
            <a:endParaRPr lang="en-US" dirty="0"/>
          </a:p>
          <a:p>
            <a:pPr lvl="0"/>
            <a:r>
              <a:rPr lang="en-US" dirty="0"/>
              <a:t>To give a background on how much data you've been creating:</a:t>
            </a:r>
          </a:p>
          <a:p>
            <a:pPr lvl="0"/>
            <a:r>
              <a:rPr lang="en-US" dirty="0"/>
              <a:t>- You told us that your platform receives over 100000 posts per day which amounts to 36 500 000 posts every year, of which, this is all unstructured data making it very hard to make sense of.</a:t>
            </a:r>
          </a:p>
          <a:p>
            <a:pPr lvl="0"/>
            <a:endParaRPr lang="en-US" dirty="0"/>
          </a:p>
          <a:p>
            <a:pPr lvl="0"/>
            <a:r>
              <a:rPr lang="en-US" dirty="0"/>
              <a:t>In this day and age, content is king. Just look at some of the biggest platforms in the world, for example YouTube, Facebook and Netflix... they are all content businesses... </a:t>
            </a:r>
          </a:p>
          <a:p>
            <a:pPr lvl="0"/>
            <a:endParaRPr lang="en-US" dirty="0"/>
          </a:p>
          <a:p>
            <a:pPr lvl="0"/>
            <a:r>
              <a:rPr lang="en-US" dirty="0"/>
              <a:t>But how to capitalize on it when there is so much?</a:t>
            </a:r>
          </a:p>
          <a:p>
            <a:pPr lvl="0"/>
            <a:endParaRPr lang="en-US" dirty="0"/>
          </a:p>
          <a:p>
            <a:pPr lvl="0"/>
            <a:r>
              <a:rPr lang="en-US" dirty="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a:p>
          <a:p>
            <a:pPr lvl="0"/>
            <a:r>
              <a:rPr lang="en-US" dirty="0"/>
              <a:t>And this is where out data analytics expertise comes in, with the insights that we've uncovered from this task, we can show you exactly how to take analytics to production at scale.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26.07.2024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data expert has worked with the worlds biggest clients on solving their data problems and was heavily involved in the data engineering side of this project.</a:t>
            </a:r>
          </a:p>
          <a:p>
            <a:pPr lvl="0"/>
            <a:endParaRPr lang="en-US" dirty="0"/>
          </a:p>
          <a:p>
            <a:pPr lvl="0"/>
            <a:r>
              <a:rPr lang="en-US" dirty="0"/>
              <a:t>And finally myself, </a:t>
            </a:r>
            <a:r>
              <a:rPr lang="en-US" dirty="0" err="1"/>
              <a:t>Gourav</a:t>
            </a:r>
            <a:r>
              <a:rPr lang="en-US" dirty="0"/>
              <a:t>, who was solely responsible for taking leadership guidance and delivering high quality insights from the raw datasets and turning these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26.07.2024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how did we tackle this problem? </a:t>
            </a:r>
          </a:p>
          <a:p>
            <a:pPr lvl="0"/>
            <a:endParaRPr lang="en-US" dirty="0"/>
          </a:p>
          <a:p>
            <a:pPr lvl="0"/>
            <a:r>
              <a:rPr lang="en-US" dirty="0"/>
              <a:t>Well, we approached it in 5 steps:</a:t>
            </a:r>
          </a:p>
          <a:p>
            <a:pPr lvl="0"/>
            <a:endParaRPr lang="en-US" dirty="0"/>
          </a:p>
          <a:p>
            <a:pPr lvl="0"/>
            <a:r>
              <a:rPr lang="en-US" dirty="0"/>
              <a:t>1. Data understanding - the key to success on any data project is to understand the data in detail. So we took the time to understand the data model and domain of your business.</a:t>
            </a:r>
          </a:p>
          <a:p>
            <a:pPr lvl="0"/>
            <a:r>
              <a:rPr lang="en-US" dirty="0"/>
              <a:t>2. Data extraction - after understanding your business, we then architected what an ideal dataset should look like for this problem and extracted it from the relevant data sources.</a:t>
            </a:r>
          </a:p>
          <a:p>
            <a:pPr lvl="0"/>
            <a:r>
              <a:rPr lang="en-US" dirty="0"/>
              <a:t>3. After extracting the raw data, we needed to process and model this data into a dataset that can precisely answer the business questions and produce analytics.</a:t>
            </a:r>
          </a:p>
          <a:p>
            <a:pPr lvl="0"/>
            <a:r>
              <a:rPr lang="en-US" dirty="0"/>
              <a:t>4. With our new dataset, we used our analytical expertise to uncover insights from this dataset and to produce visualizations to describe the insights.</a:t>
            </a:r>
          </a:p>
          <a:p>
            <a:pPr lvl="0"/>
            <a:r>
              <a:rPr lang="en-US" dirty="0"/>
              <a:t>5. And finally we used these insights to unlock business decisions and to make recommendations on next steps.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26.07.2024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Culture and Sport.</a:t>
            </a:r>
          </a:p>
          <a:p>
            <a:pPr lvl="0"/>
            <a:endParaRPr lang="en-US" dirty="0"/>
          </a:p>
          <a:p>
            <a:pPr lvl="0"/>
            <a:r>
              <a:rPr lang="en-US" dirty="0"/>
              <a:t>As well as this, there was 1091 posts from just the Food category alone! People obviously really like food!</a:t>
            </a:r>
          </a:p>
          <a:p>
            <a:pPr lvl="0"/>
            <a:endParaRPr lang="en-US" dirty="0"/>
          </a:p>
          <a:p>
            <a:pPr lvl="0"/>
            <a:r>
              <a:rPr lang="en-US" dirty="0"/>
              <a:t>And also the most common month for users to post within was December, since this is such a seasonal month with so many holidays and events, this is interesting to know that people are most active during this month!</a:t>
            </a:r>
          </a:p>
          <a:p>
            <a:pPr lvl="0"/>
            <a:endParaRPr lang="en-US" dirty="0"/>
          </a:p>
          <a:p>
            <a:pPr lvl="0"/>
            <a:r>
              <a:rPr lang="en-US" dirty="0"/>
              <a:t>But now, onto the main question... which is... what were the top 5 most popular categories of posts?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26.07.2024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food, culture, soccer, cooking and animals in descending order.</a:t>
            </a:r>
          </a:p>
          <a:p>
            <a:pPr lvl="0"/>
            <a:endParaRPr lang="en-US" dirty="0"/>
          </a:p>
          <a:p>
            <a:pPr lvl="0"/>
            <a:r>
              <a:rPr lang="en-US" dirty="0"/>
              <a:t>Food had an aggregate popularity score of almost 1100. It is very interesting to see both food and cooking within the top 5, it really shows what people enjoy consuming as content. But also interesting to see culture too. Clearly users favor "real-life" content on this platform.</a:t>
            </a:r>
          </a:p>
          <a:p>
            <a:pPr lvl="0"/>
            <a:endParaRPr lang="en-US" dirty="0"/>
          </a:p>
          <a:p>
            <a:pPr lvl="0"/>
            <a:r>
              <a:rPr lang="en-US" dirty="0"/>
              <a:t>Furthermore soccer is an interesting category because there is the European championships being played very soon. This presents a huge opportunity for you to differentiate your platform and to run specific content or events linked to this global spectacle.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26.07.2024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Additionally, you can see from this chart the % split of popularity between the top 5 categories. There is not much difference between each of them, food only outperforms culture by 0.4% within the top 5.</a:t>
            </a:r>
          </a:p>
          <a:p>
            <a:pPr lvl="0"/>
            <a:endParaRPr lang="en-US" dirty="0"/>
          </a:p>
          <a:p>
            <a:pPr lvl="0"/>
            <a:r>
              <a:rPr lang="en-US" dirty="0"/>
              <a:t>However the difference between the 4th most popular, cooking, and the 5th most popular, animals, is much larger at 1.3%</a:t>
            </a:r>
          </a:p>
          <a:p>
            <a:pPr lvl="0"/>
            <a:endParaRPr lang="en-US" dirty="0"/>
          </a:p>
          <a:p>
            <a:pPr lvl="0"/>
            <a:r>
              <a:rPr lang="en-US" dirty="0"/>
              <a:t>This tells me that the categories sorted by popularity is weighted towards categories at the top. This means that it exhibits a "greedy" effect, the most popular categories get more popular whilst as you drop down the popularity rankings, you may see that they fall away drastically.</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1.jpeg"/><Relationship Id="rId4" Type="http://schemas.openxmlformats.org/officeDocument/2006/relationships/image" Target="../media/image19.sv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3.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17.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9.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7639"/>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Data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26" name="TextBox 25">
            <a:extLst>
              <a:ext uri="{FF2B5EF4-FFF2-40B4-BE49-F238E27FC236}">
                <a16:creationId xmlns:a16="http://schemas.microsoft.com/office/drawing/2014/main" id="{88A0E0B2-4FD7-42ED-8644-E7ED386857D4}"/>
              </a:ext>
            </a:extLst>
          </p:cNvPr>
          <p:cNvSpPr txBox="1"/>
          <p:nvPr/>
        </p:nvSpPr>
        <p:spPr>
          <a:xfrm>
            <a:off x="10752598" y="1580430"/>
            <a:ext cx="7230602" cy="1938992"/>
          </a:xfrm>
          <a:prstGeom prst="rect">
            <a:avLst/>
          </a:prstGeom>
          <a:noFill/>
        </p:spPr>
        <p:txBody>
          <a:bodyPr wrap="square" rtlCol="0">
            <a:spAutoFit/>
          </a:bodyPr>
          <a:lstStyle/>
          <a:p>
            <a:r>
              <a:rPr lang="en-US" sz="2400" b="1" dirty="0"/>
              <a:t>ANALYSIS</a:t>
            </a:r>
          </a:p>
          <a:p>
            <a:endParaRPr lang="en-US" sz="2400" dirty="0"/>
          </a:p>
          <a:p>
            <a:pPr algn="just"/>
            <a:r>
              <a:rPr lang="en-US" sz="2400" dirty="0"/>
              <a:t>Science and Technology  are the most popular categories of content showing that people enjoy “real-life” and “factual” content the most.</a:t>
            </a:r>
            <a:endParaRPr lang="en-IN" sz="2400" dirty="0"/>
          </a:p>
        </p:txBody>
      </p:sp>
      <p:sp>
        <p:nvSpPr>
          <p:cNvPr id="27" name="TextBox 26">
            <a:extLst>
              <a:ext uri="{FF2B5EF4-FFF2-40B4-BE49-F238E27FC236}">
                <a16:creationId xmlns:a16="http://schemas.microsoft.com/office/drawing/2014/main" id="{4B9B2EF6-9013-4214-B3B3-6B3127EE4829}"/>
              </a:ext>
            </a:extLst>
          </p:cNvPr>
          <p:cNvSpPr txBox="1"/>
          <p:nvPr/>
        </p:nvSpPr>
        <p:spPr>
          <a:xfrm>
            <a:off x="10752597" y="4087269"/>
            <a:ext cx="7230602" cy="2677656"/>
          </a:xfrm>
          <a:prstGeom prst="rect">
            <a:avLst/>
          </a:prstGeom>
          <a:noFill/>
        </p:spPr>
        <p:txBody>
          <a:bodyPr wrap="square" rtlCol="0">
            <a:spAutoFit/>
          </a:bodyPr>
          <a:lstStyle/>
          <a:p>
            <a:r>
              <a:rPr lang="en-US" sz="2400" b="1" dirty="0"/>
              <a:t>INSIGHT</a:t>
            </a:r>
          </a:p>
          <a:p>
            <a:endParaRPr lang="en-US" sz="2400" dirty="0"/>
          </a:p>
          <a:p>
            <a:pPr algn="just"/>
            <a:r>
              <a:rPr lang="en-US" sz="2400" dirty="0"/>
              <a:t>Food is a common theme with the top 5 Categories with “Science” ranking the highest. This may give an indication to the audience within your user base. You could use the insight to create a campaign and work with healthy eating brands to boots user engagement.</a:t>
            </a:r>
          </a:p>
        </p:txBody>
      </p:sp>
      <p:sp>
        <p:nvSpPr>
          <p:cNvPr id="28" name="TextBox 27">
            <a:extLst>
              <a:ext uri="{FF2B5EF4-FFF2-40B4-BE49-F238E27FC236}">
                <a16:creationId xmlns:a16="http://schemas.microsoft.com/office/drawing/2014/main" id="{91188726-8B56-4BDF-9AF4-67FBE5291FD1}"/>
              </a:ext>
            </a:extLst>
          </p:cNvPr>
          <p:cNvSpPr txBox="1"/>
          <p:nvPr/>
        </p:nvSpPr>
        <p:spPr>
          <a:xfrm>
            <a:off x="10752597" y="7445172"/>
            <a:ext cx="7208371" cy="2308324"/>
          </a:xfrm>
          <a:prstGeom prst="rect">
            <a:avLst/>
          </a:prstGeom>
          <a:noFill/>
        </p:spPr>
        <p:txBody>
          <a:bodyPr wrap="square" rtlCol="0">
            <a:spAutoFit/>
          </a:bodyPr>
          <a:lstStyle/>
          <a:p>
            <a:r>
              <a:rPr lang="en-US" sz="2400" b="1" dirty="0"/>
              <a:t>NEXT STEPS</a:t>
            </a:r>
          </a:p>
          <a:p>
            <a:endParaRPr lang="en-US" sz="2400" dirty="0"/>
          </a:p>
          <a:p>
            <a:pPr algn="just"/>
            <a:r>
              <a:rPr lang="en-US" sz="2400" dirty="0"/>
              <a:t>This  ad-hoc analysis is insightful, but it’s time to take this analysis into large scale production for real-time understanding of your business. We can show you how to do this.</a:t>
            </a:r>
            <a:endParaRPr lang="en-IN" sz="2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2" y="584600"/>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572000" y="1909667"/>
            <a:ext cx="11717179" cy="6371750"/>
          </a:xfrm>
          <a:prstGeom prst="rect">
            <a:avLst/>
          </a:prstGeom>
          <a:solidFill>
            <a:schemeClr val="bg1"/>
          </a:solidFill>
        </p:spPr>
        <p:txBody>
          <a:bodyPr/>
          <a:lstStyle/>
          <a:p>
            <a:r>
              <a:rPr lang="en-US" dirty="0"/>
              <a:t>S</a:t>
            </a:r>
            <a:endParaRPr lang="en-IN" dirty="0"/>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73205" y="1909666"/>
            <a:ext cx="6551057" cy="6467667"/>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FC46CD66-AC13-47A2-BDFC-B729BBDB5F2D}"/>
              </a:ext>
            </a:extLst>
          </p:cNvPr>
          <p:cNvSpPr txBox="1"/>
          <p:nvPr/>
        </p:nvSpPr>
        <p:spPr>
          <a:xfrm>
            <a:off x="8719948" y="2941116"/>
            <a:ext cx="7434451" cy="3970318"/>
          </a:xfrm>
          <a:prstGeom prst="rect">
            <a:avLst/>
          </a:prstGeom>
          <a:noFill/>
        </p:spPr>
        <p:txBody>
          <a:bodyPr wrap="square" rtlCol="0">
            <a:spAutoFit/>
          </a:bodyPr>
          <a:lstStyle/>
          <a:p>
            <a:r>
              <a:rPr lang="en-US" sz="2800" dirty="0"/>
              <a:t>Social Buzz is a fast growing technology unicorn that need to adapt quickly to it’s </a:t>
            </a:r>
            <a:r>
              <a:rPr lang="en-US" sz="2800" dirty="0" err="1"/>
              <a:t>globle</a:t>
            </a:r>
            <a:r>
              <a:rPr lang="en-US" sz="2800" dirty="0"/>
              <a:t> scale.</a:t>
            </a:r>
          </a:p>
          <a:p>
            <a:r>
              <a:rPr lang="en-US" sz="2800" dirty="0"/>
              <a:t>Accenture has begun a 3 month POC focusing on these tasks:</a:t>
            </a:r>
          </a:p>
          <a:p>
            <a:endParaRPr lang="en-US" sz="2800" dirty="0"/>
          </a:p>
          <a:p>
            <a:pPr marL="342900" indent="-342900">
              <a:buFont typeface="Arial" panose="020B0604020202020204" pitchFamily="34" charset="0"/>
              <a:buChar char="•"/>
            </a:pPr>
            <a:r>
              <a:rPr lang="en-US" sz="2800" dirty="0"/>
              <a:t>An audit of Social Buzz’s  big data practice </a:t>
            </a:r>
          </a:p>
          <a:p>
            <a:pPr marL="342900" indent="-342900">
              <a:buFont typeface="Arial" panose="020B0604020202020204" pitchFamily="34" charset="0"/>
              <a:buChar char="•"/>
            </a:pPr>
            <a:r>
              <a:rPr lang="en-US" sz="2800" dirty="0"/>
              <a:t>Recommendations for a successful IPO</a:t>
            </a:r>
          </a:p>
          <a:p>
            <a:pPr marL="342900" indent="-342900">
              <a:buFont typeface="Arial" panose="020B0604020202020204" pitchFamily="34" charset="0"/>
              <a:buChar char="•"/>
            </a:pPr>
            <a:r>
              <a:rPr lang="en-US" sz="2800" dirty="0"/>
              <a:t>Analysis to find Social Buzz’s top 5 most popular categories of content</a:t>
            </a:r>
            <a:endParaRPr lang="en-IN" sz="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18176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id="{157B857D-702A-49C1-94D1-1579893C1503}"/>
              </a:ext>
            </a:extLst>
          </p:cNvPr>
          <p:cNvSpPr txBox="1"/>
          <p:nvPr/>
        </p:nvSpPr>
        <p:spPr>
          <a:xfrm>
            <a:off x="2507087" y="5021200"/>
            <a:ext cx="7457395" cy="4339650"/>
          </a:xfrm>
          <a:prstGeom prst="rect">
            <a:avLst/>
          </a:prstGeom>
          <a:noFill/>
        </p:spPr>
        <p:txBody>
          <a:bodyPr wrap="square" rtlCol="0">
            <a:spAutoFit/>
          </a:bodyPr>
          <a:lstStyle/>
          <a:p>
            <a:r>
              <a:rPr lang="en-US" sz="3600" dirty="0">
                <a:solidFill>
                  <a:schemeClr val="bg1"/>
                </a:solidFill>
              </a:rPr>
              <a:t>Over </a:t>
            </a:r>
            <a:r>
              <a:rPr lang="en-US" sz="3600" u="sng" dirty="0">
                <a:solidFill>
                  <a:schemeClr val="bg1"/>
                </a:solidFill>
              </a:rPr>
              <a:t>100000</a:t>
            </a:r>
            <a:r>
              <a:rPr lang="en-US" sz="3600" dirty="0">
                <a:solidFill>
                  <a:schemeClr val="bg1"/>
                </a:solidFill>
              </a:rPr>
              <a:t> posts per day</a:t>
            </a:r>
          </a:p>
          <a:p>
            <a:endParaRPr lang="en-US" sz="3600" dirty="0">
              <a:solidFill>
                <a:schemeClr val="bg1"/>
              </a:solidFill>
            </a:endParaRPr>
          </a:p>
          <a:p>
            <a:r>
              <a:rPr lang="en-US" sz="3600" u="sng" dirty="0">
                <a:solidFill>
                  <a:schemeClr val="bg1"/>
                </a:solidFill>
              </a:rPr>
              <a:t>36,500,000 </a:t>
            </a:r>
            <a:r>
              <a:rPr lang="en-US" sz="3600" dirty="0">
                <a:solidFill>
                  <a:schemeClr val="bg1"/>
                </a:solidFill>
              </a:rPr>
              <a:t>pieces of content per year!</a:t>
            </a:r>
          </a:p>
          <a:p>
            <a:endParaRPr lang="en-US" sz="3600" dirty="0">
              <a:solidFill>
                <a:schemeClr val="bg1"/>
              </a:solidFill>
            </a:endParaRPr>
          </a:p>
          <a:p>
            <a:endParaRPr lang="en-US" sz="3600" dirty="0">
              <a:solidFill>
                <a:schemeClr val="bg1"/>
              </a:solidFill>
            </a:endParaRPr>
          </a:p>
          <a:p>
            <a:r>
              <a:rPr lang="en-US" sz="2400" dirty="0">
                <a:solidFill>
                  <a:schemeClr val="bg1"/>
                </a:solidFill>
              </a:rPr>
              <a:t>But how to Capitalize on it when there is so much?</a:t>
            </a:r>
          </a:p>
          <a:p>
            <a:endParaRPr lang="en-US" sz="2400" dirty="0">
              <a:solidFill>
                <a:schemeClr val="bg1"/>
              </a:solidFill>
            </a:endParaRPr>
          </a:p>
          <a:p>
            <a:r>
              <a:rPr lang="en-US" sz="2400" u="sng" dirty="0">
                <a:solidFill>
                  <a:schemeClr val="bg1"/>
                </a:solidFill>
              </a:rPr>
              <a:t>Analysis to find Social Buzz’s top 5 most popular categories of content</a:t>
            </a:r>
            <a:endParaRPr lang="en-IN" sz="2400" u="sng"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6"/>
          <p:cNvGrpSpPr>
            <a:grpSpLocks noChangeAspect="1"/>
          </p:cNvGrpSpPr>
          <p:nvPr/>
        </p:nvGrpSpPr>
        <p:grpSpPr>
          <a:xfrm>
            <a:off x="11734800" y="1333500"/>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 name="Group 2"/>
          <p:cNvGrpSpPr/>
          <p:nvPr/>
        </p:nvGrpSpPr>
        <p:grpSpPr>
          <a:xfrm>
            <a:off x="506723" y="31090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60355"/>
            <a:ext cx="6750815" cy="6635945"/>
          </a:xfrm>
          <a:prstGeom prst="rect">
            <a:avLst/>
          </a:prstGeom>
          <a:solidFill>
            <a:srgbClr val="FFFFFF"/>
          </a:solidFill>
        </p:spPr>
        <p:txBody>
          <a:bodyPr/>
          <a:lstStyle/>
          <a:p>
            <a:endParaRPr lang="en-IN" dirty="0"/>
          </a:p>
        </p:txBody>
      </p:sp>
      <p:grpSp>
        <p:nvGrpSpPr>
          <p:cNvPr id="16" name="Group 16"/>
          <p:cNvGrpSpPr>
            <a:grpSpLocks noChangeAspect="1"/>
          </p:cNvGrpSpPr>
          <p:nvPr/>
        </p:nvGrpSpPr>
        <p:grpSpPr>
          <a:xfrm>
            <a:off x="11811000" y="7353300"/>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277600" y="11811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cstate="print"/>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5" y="4274206"/>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cstate="print"/>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0" name="Freeform 30"/>
          <p:cNvSpPr/>
          <p:nvPr/>
        </p:nvSpPr>
        <p:spPr>
          <a:xfrm>
            <a:off x="11166020" y="7025118"/>
            <a:ext cx="2123087" cy="2123081"/>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IN" dirty="0"/>
          </a:p>
        </p:txBody>
      </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a:extLst>
              <a:ext uri="{FF2B5EF4-FFF2-40B4-BE49-F238E27FC236}">
                <a16:creationId xmlns:a16="http://schemas.microsoft.com/office/drawing/2014/main" id="{5EDC0190-11E3-41EB-8EFE-A4135C0C08AE}"/>
              </a:ext>
            </a:extLst>
          </p:cNvPr>
          <p:cNvSpPr txBox="1"/>
          <p:nvPr/>
        </p:nvSpPr>
        <p:spPr>
          <a:xfrm>
            <a:off x="14447029" y="1506989"/>
            <a:ext cx="3048000" cy="1200329"/>
          </a:xfrm>
          <a:prstGeom prst="rect">
            <a:avLst/>
          </a:prstGeom>
          <a:noFill/>
        </p:spPr>
        <p:txBody>
          <a:bodyPr wrap="square" rtlCol="0">
            <a:spAutoFit/>
          </a:bodyPr>
          <a:lstStyle/>
          <a:p>
            <a:r>
              <a:rPr lang="en-US" sz="2400" b="1" dirty="0"/>
              <a:t>ANDREW FLEMING</a:t>
            </a:r>
          </a:p>
          <a:p>
            <a:r>
              <a:rPr lang="en-US" sz="2400" b="1" dirty="0"/>
              <a:t>Chief Technology Architect</a:t>
            </a:r>
            <a:endParaRPr lang="en-IN" sz="2400" b="1" dirty="0"/>
          </a:p>
        </p:txBody>
      </p:sp>
      <p:sp>
        <p:nvSpPr>
          <p:cNvPr id="33" name="TextBox 32">
            <a:extLst>
              <a:ext uri="{FF2B5EF4-FFF2-40B4-BE49-F238E27FC236}">
                <a16:creationId xmlns:a16="http://schemas.microsoft.com/office/drawing/2014/main" id="{EE8491CD-87DC-4668-9B13-15657995981C}"/>
              </a:ext>
            </a:extLst>
          </p:cNvPr>
          <p:cNvSpPr txBox="1"/>
          <p:nvPr/>
        </p:nvSpPr>
        <p:spPr>
          <a:xfrm>
            <a:off x="14422376" y="4494263"/>
            <a:ext cx="2725464" cy="830997"/>
          </a:xfrm>
          <a:prstGeom prst="rect">
            <a:avLst/>
          </a:prstGeom>
          <a:noFill/>
        </p:spPr>
        <p:txBody>
          <a:bodyPr wrap="square" rtlCol="0">
            <a:spAutoFit/>
          </a:bodyPr>
          <a:lstStyle/>
          <a:p>
            <a:r>
              <a:rPr lang="en-US" sz="2400" b="1" dirty="0"/>
              <a:t>MARCUS</a:t>
            </a:r>
            <a:r>
              <a:rPr lang="en-US" sz="2000" b="1" dirty="0"/>
              <a:t> </a:t>
            </a:r>
            <a:r>
              <a:rPr lang="en-US" sz="2400" b="1" dirty="0"/>
              <a:t>ROMPTON</a:t>
            </a:r>
            <a:endParaRPr lang="en-US" sz="2000" b="1" dirty="0"/>
          </a:p>
          <a:p>
            <a:r>
              <a:rPr lang="en-US" sz="2400" b="1" dirty="0"/>
              <a:t>Senior Principal</a:t>
            </a:r>
            <a:endParaRPr lang="en-IN" sz="2400" b="1" dirty="0"/>
          </a:p>
        </p:txBody>
      </p:sp>
      <p:sp>
        <p:nvSpPr>
          <p:cNvPr id="34" name="TextBox 33">
            <a:extLst>
              <a:ext uri="{FF2B5EF4-FFF2-40B4-BE49-F238E27FC236}">
                <a16:creationId xmlns:a16="http://schemas.microsoft.com/office/drawing/2014/main" id="{F416C8E8-7AB8-4134-B77A-4ADE4F9807B5}"/>
              </a:ext>
            </a:extLst>
          </p:cNvPr>
          <p:cNvSpPr txBox="1"/>
          <p:nvPr/>
        </p:nvSpPr>
        <p:spPr>
          <a:xfrm>
            <a:off x="14542853" y="7567606"/>
            <a:ext cx="2667000" cy="830997"/>
          </a:xfrm>
          <a:prstGeom prst="rect">
            <a:avLst/>
          </a:prstGeom>
          <a:noFill/>
        </p:spPr>
        <p:txBody>
          <a:bodyPr wrap="square" rtlCol="0">
            <a:spAutoFit/>
          </a:bodyPr>
          <a:lstStyle/>
          <a:p>
            <a:r>
              <a:rPr lang="en-US" sz="2400" b="1" dirty="0"/>
              <a:t>MUNJAJI INGOLE</a:t>
            </a:r>
          </a:p>
          <a:p>
            <a:r>
              <a:rPr lang="en-US" sz="2400" b="1" dirty="0"/>
              <a:t>Data Analyst</a:t>
            </a:r>
            <a:endParaRPr lang="en-IN" sz="2400" b="1" dirty="0"/>
          </a:p>
        </p:txBody>
      </p:sp>
      <p:pic>
        <p:nvPicPr>
          <p:cNvPr id="36" name="Picture 35">
            <a:extLst>
              <a:ext uri="{FF2B5EF4-FFF2-40B4-BE49-F238E27FC236}">
                <a16:creationId xmlns:a16="http://schemas.microsoft.com/office/drawing/2014/main" id="{BC7BE0C0-F68B-4407-BAC7-8033E92B6BCE}"/>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1469" t="23308" r="32166" b="15566"/>
          <a:stretch/>
        </p:blipFill>
        <p:spPr>
          <a:xfrm rot="16200000">
            <a:off x="11052036" y="6959758"/>
            <a:ext cx="2275724" cy="2253800"/>
          </a:xfrm>
          <a:prstGeom prst="ellipse">
            <a:avLst/>
          </a:prstGeom>
          <a:ln>
            <a:noFill/>
          </a:ln>
          <a:effectLst>
            <a:softEdge rad="112500"/>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834FAC5E-314C-4B7E-86B2-4BC67498A897}"/>
              </a:ext>
            </a:extLst>
          </p:cNvPr>
          <p:cNvSpPr txBox="1"/>
          <p:nvPr/>
        </p:nvSpPr>
        <p:spPr>
          <a:xfrm>
            <a:off x="4056664" y="1348113"/>
            <a:ext cx="5493759" cy="523220"/>
          </a:xfrm>
          <a:prstGeom prst="rect">
            <a:avLst/>
          </a:prstGeom>
          <a:noFill/>
        </p:spPr>
        <p:txBody>
          <a:bodyPr wrap="square" rtlCol="0">
            <a:spAutoFit/>
          </a:bodyPr>
          <a:lstStyle/>
          <a:p>
            <a:r>
              <a:rPr lang="en-US" sz="2800" dirty="0">
                <a:solidFill>
                  <a:schemeClr val="bg1"/>
                </a:solidFill>
              </a:rPr>
              <a:t>Data Understanding</a:t>
            </a:r>
            <a:endParaRPr lang="en-IN" sz="2800" dirty="0">
              <a:solidFill>
                <a:schemeClr val="bg1"/>
              </a:solidFill>
            </a:endParaRPr>
          </a:p>
        </p:txBody>
      </p:sp>
      <p:sp>
        <p:nvSpPr>
          <p:cNvPr id="40" name="TextBox 39">
            <a:extLst>
              <a:ext uri="{FF2B5EF4-FFF2-40B4-BE49-F238E27FC236}">
                <a16:creationId xmlns:a16="http://schemas.microsoft.com/office/drawing/2014/main" id="{8991B625-5E65-4399-B7EF-A90E482B29E0}"/>
              </a:ext>
            </a:extLst>
          </p:cNvPr>
          <p:cNvSpPr txBox="1"/>
          <p:nvPr/>
        </p:nvSpPr>
        <p:spPr>
          <a:xfrm>
            <a:off x="5764133" y="3107154"/>
            <a:ext cx="2429747" cy="523220"/>
          </a:xfrm>
          <a:prstGeom prst="rect">
            <a:avLst/>
          </a:prstGeom>
          <a:noFill/>
        </p:spPr>
        <p:txBody>
          <a:bodyPr wrap="square" rtlCol="0">
            <a:spAutoFit/>
          </a:bodyPr>
          <a:lstStyle/>
          <a:p>
            <a:r>
              <a:rPr lang="en-US" sz="2800" dirty="0">
                <a:solidFill>
                  <a:schemeClr val="bg1"/>
                </a:solidFill>
              </a:rPr>
              <a:t>Data Cleaning</a:t>
            </a:r>
            <a:endParaRPr lang="en-IN" sz="2800" dirty="0">
              <a:solidFill>
                <a:schemeClr val="bg1"/>
              </a:solidFill>
            </a:endParaRPr>
          </a:p>
        </p:txBody>
      </p:sp>
      <p:sp>
        <p:nvSpPr>
          <p:cNvPr id="41" name="TextBox 40">
            <a:extLst>
              <a:ext uri="{FF2B5EF4-FFF2-40B4-BE49-F238E27FC236}">
                <a16:creationId xmlns:a16="http://schemas.microsoft.com/office/drawing/2014/main" id="{8FA6C4FC-CA89-4909-914E-10821BC58210}"/>
              </a:ext>
            </a:extLst>
          </p:cNvPr>
          <p:cNvSpPr txBox="1"/>
          <p:nvPr/>
        </p:nvSpPr>
        <p:spPr>
          <a:xfrm>
            <a:off x="7803225" y="4781368"/>
            <a:ext cx="2429747" cy="523220"/>
          </a:xfrm>
          <a:prstGeom prst="rect">
            <a:avLst/>
          </a:prstGeom>
          <a:noFill/>
        </p:spPr>
        <p:txBody>
          <a:bodyPr wrap="square" rtlCol="0">
            <a:spAutoFit/>
          </a:bodyPr>
          <a:lstStyle/>
          <a:p>
            <a:r>
              <a:rPr lang="en-US" sz="2800" dirty="0">
                <a:solidFill>
                  <a:schemeClr val="bg1"/>
                </a:solidFill>
              </a:rPr>
              <a:t>Data Modelling</a:t>
            </a:r>
            <a:endParaRPr lang="en-IN" sz="2800" dirty="0">
              <a:solidFill>
                <a:schemeClr val="bg1"/>
              </a:solidFill>
            </a:endParaRPr>
          </a:p>
        </p:txBody>
      </p:sp>
      <p:sp>
        <p:nvSpPr>
          <p:cNvPr id="42" name="TextBox 41">
            <a:extLst>
              <a:ext uri="{FF2B5EF4-FFF2-40B4-BE49-F238E27FC236}">
                <a16:creationId xmlns:a16="http://schemas.microsoft.com/office/drawing/2014/main" id="{F2BF4D85-42CE-4C07-A46F-225FCAA25954}"/>
              </a:ext>
            </a:extLst>
          </p:cNvPr>
          <p:cNvSpPr txBox="1"/>
          <p:nvPr/>
        </p:nvSpPr>
        <p:spPr>
          <a:xfrm>
            <a:off x="9725885" y="6206233"/>
            <a:ext cx="2429747" cy="523220"/>
          </a:xfrm>
          <a:prstGeom prst="rect">
            <a:avLst/>
          </a:prstGeom>
          <a:noFill/>
        </p:spPr>
        <p:txBody>
          <a:bodyPr wrap="square" rtlCol="0">
            <a:spAutoFit/>
          </a:bodyPr>
          <a:lstStyle/>
          <a:p>
            <a:r>
              <a:rPr lang="en-US" sz="2800" dirty="0">
                <a:solidFill>
                  <a:schemeClr val="bg1"/>
                </a:solidFill>
              </a:rPr>
              <a:t>Data Analysis</a:t>
            </a:r>
            <a:endParaRPr lang="en-IN" sz="2800" dirty="0">
              <a:solidFill>
                <a:schemeClr val="bg1"/>
              </a:solidFill>
            </a:endParaRPr>
          </a:p>
        </p:txBody>
      </p:sp>
      <p:sp>
        <p:nvSpPr>
          <p:cNvPr id="43" name="TextBox 42">
            <a:extLst>
              <a:ext uri="{FF2B5EF4-FFF2-40B4-BE49-F238E27FC236}">
                <a16:creationId xmlns:a16="http://schemas.microsoft.com/office/drawing/2014/main" id="{1AC58DA2-8A77-4978-A07E-95D1583F33C6}"/>
              </a:ext>
            </a:extLst>
          </p:cNvPr>
          <p:cNvSpPr txBox="1"/>
          <p:nvPr/>
        </p:nvSpPr>
        <p:spPr>
          <a:xfrm>
            <a:off x="11337710" y="8037333"/>
            <a:ext cx="2941236" cy="523220"/>
          </a:xfrm>
          <a:prstGeom prst="rect">
            <a:avLst/>
          </a:prstGeom>
          <a:noFill/>
        </p:spPr>
        <p:txBody>
          <a:bodyPr wrap="square" rtlCol="0">
            <a:spAutoFit/>
          </a:bodyPr>
          <a:lstStyle/>
          <a:p>
            <a:r>
              <a:rPr lang="en-US" sz="2800" dirty="0">
                <a:solidFill>
                  <a:schemeClr val="bg1"/>
                </a:solidFill>
              </a:rPr>
              <a:t>Uncover Insights</a:t>
            </a:r>
            <a:endParaRPr lang="en-IN" sz="2800"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5" name="TextBox 14">
            <a:extLst>
              <a:ext uri="{FF2B5EF4-FFF2-40B4-BE49-F238E27FC236}">
                <a16:creationId xmlns:a16="http://schemas.microsoft.com/office/drawing/2014/main" id="{959791F5-88FE-45E3-8923-DACE504A3BC3}"/>
              </a:ext>
            </a:extLst>
          </p:cNvPr>
          <p:cNvSpPr txBox="1"/>
          <p:nvPr/>
        </p:nvSpPr>
        <p:spPr>
          <a:xfrm>
            <a:off x="2851268" y="4058699"/>
            <a:ext cx="1524000" cy="2031325"/>
          </a:xfrm>
          <a:prstGeom prst="rect">
            <a:avLst/>
          </a:prstGeom>
          <a:noFill/>
        </p:spPr>
        <p:txBody>
          <a:bodyPr wrap="square" rtlCol="0">
            <a:spAutoFit/>
          </a:bodyPr>
          <a:lstStyle/>
          <a:p>
            <a:pPr algn="ctr"/>
            <a:r>
              <a:rPr lang="en-US" sz="5400" dirty="0">
                <a:solidFill>
                  <a:srgbClr val="A100FF"/>
                </a:solidFill>
              </a:rPr>
              <a:t>16</a:t>
            </a:r>
          </a:p>
          <a:p>
            <a:pPr algn="ctr"/>
            <a:endParaRPr lang="en-US" sz="2400" dirty="0"/>
          </a:p>
          <a:p>
            <a:pPr algn="ctr"/>
            <a:r>
              <a:rPr lang="en-US" sz="2400" dirty="0"/>
              <a:t>Unique Categories</a:t>
            </a:r>
            <a:endParaRPr lang="en-IN" sz="2400" dirty="0"/>
          </a:p>
        </p:txBody>
      </p:sp>
      <p:sp>
        <p:nvSpPr>
          <p:cNvPr id="17" name="TextBox 16">
            <a:extLst>
              <a:ext uri="{FF2B5EF4-FFF2-40B4-BE49-F238E27FC236}">
                <a16:creationId xmlns:a16="http://schemas.microsoft.com/office/drawing/2014/main" id="{E1615619-1B82-46C0-8A9C-43A8D8691A88}"/>
              </a:ext>
            </a:extLst>
          </p:cNvPr>
          <p:cNvSpPr txBox="1"/>
          <p:nvPr/>
        </p:nvSpPr>
        <p:spPr>
          <a:xfrm>
            <a:off x="7714306" y="4058699"/>
            <a:ext cx="1886894" cy="2031325"/>
          </a:xfrm>
          <a:prstGeom prst="rect">
            <a:avLst/>
          </a:prstGeom>
          <a:noFill/>
        </p:spPr>
        <p:txBody>
          <a:bodyPr wrap="square" rtlCol="0">
            <a:spAutoFit/>
          </a:bodyPr>
          <a:lstStyle/>
          <a:p>
            <a:pPr algn="ctr"/>
            <a:r>
              <a:rPr lang="en-US" sz="5400" dirty="0">
                <a:solidFill>
                  <a:srgbClr val="A100FF"/>
                </a:solidFill>
              </a:rPr>
              <a:t>1091</a:t>
            </a:r>
          </a:p>
          <a:p>
            <a:pPr algn="ctr"/>
            <a:endParaRPr lang="en-US" sz="2400" dirty="0"/>
          </a:p>
          <a:p>
            <a:pPr algn="ctr"/>
            <a:r>
              <a:rPr lang="en-US" sz="2400" dirty="0"/>
              <a:t>Reactions to  “Food” posts</a:t>
            </a:r>
            <a:endParaRPr lang="en-IN" sz="2400" dirty="0"/>
          </a:p>
        </p:txBody>
      </p:sp>
      <p:sp>
        <p:nvSpPr>
          <p:cNvPr id="18" name="TextBox 17">
            <a:extLst>
              <a:ext uri="{FF2B5EF4-FFF2-40B4-BE49-F238E27FC236}">
                <a16:creationId xmlns:a16="http://schemas.microsoft.com/office/drawing/2014/main" id="{FE2AB508-FCED-4BE7-98AA-90390FA7F8FD}"/>
              </a:ext>
            </a:extLst>
          </p:cNvPr>
          <p:cNvSpPr txBox="1"/>
          <p:nvPr/>
        </p:nvSpPr>
        <p:spPr>
          <a:xfrm>
            <a:off x="13768703" y="4108015"/>
            <a:ext cx="3336058" cy="1292662"/>
          </a:xfrm>
          <a:prstGeom prst="rect">
            <a:avLst/>
          </a:prstGeom>
          <a:noFill/>
        </p:spPr>
        <p:txBody>
          <a:bodyPr wrap="square" rtlCol="0">
            <a:spAutoFit/>
          </a:bodyPr>
          <a:lstStyle/>
          <a:p>
            <a:pPr algn="ctr"/>
            <a:endParaRPr lang="en-US" sz="5400" dirty="0"/>
          </a:p>
          <a:p>
            <a:pPr algn="ctr"/>
            <a:endParaRPr lang="en-IN" sz="2400" dirty="0"/>
          </a:p>
        </p:txBody>
      </p:sp>
      <p:sp>
        <p:nvSpPr>
          <p:cNvPr id="19" name="TextBox 18">
            <a:extLst>
              <a:ext uri="{FF2B5EF4-FFF2-40B4-BE49-F238E27FC236}">
                <a16:creationId xmlns:a16="http://schemas.microsoft.com/office/drawing/2014/main" id="{DED1CC85-9035-45EE-ACF1-34DB411300CA}"/>
              </a:ext>
            </a:extLst>
          </p:cNvPr>
          <p:cNvSpPr txBox="1"/>
          <p:nvPr/>
        </p:nvSpPr>
        <p:spPr>
          <a:xfrm>
            <a:off x="12345302" y="4064943"/>
            <a:ext cx="3622298" cy="2031325"/>
          </a:xfrm>
          <a:prstGeom prst="rect">
            <a:avLst/>
          </a:prstGeom>
          <a:noFill/>
        </p:spPr>
        <p:txBody>
          <a:bodyPr wrap="square" rtlCol="0">
            <a:spAutoFit/>
          </a:bodyPr>
          <a:lstStyle/>
          <a:p>
            <a:pPr algn="ctr"/>
            <a:r>
              <a:rPr lang="en-US" sz="5400" dirty="0">
                <a:solidFill>
                  <a:srgbClr val="A100FF"/>
                </a:solidFill>
              </a:rPr>
              <a:t>February</a:t>
            </a:r>
          </a:p>
          <a:p>
            <a:pPr algn="ctr"/>
            <a:endParaRPr lang="en-US" sz="2400" dirty="0"/>
          </a:p>
          <a:p>
            <a:pPr algn="ctr"/>
            <a:r>
              <a:rPr lang="en-US" sz="2400" dirty="0"/>
              <a:t>Month with</a:t>
            </a:r>
          </a:p>
          <a:p>
            <a:pPr algn="ctr"/>
            <a:r>
              <a:rPr lang="en-US" sz="2400" dirty="0"/>
              <a:t> most posts</a:t>
            </a:r>
            <a:endParaRPr lang="en-IN"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8" name="Chart 27">
            <a:extLst>
              <a:ext uri="{FF2B5EF4-FFF2-40B4-BE49-F238E27FC236}">
                <a16:creationId xmlns:a16="http://schemas.microsoft.com/office/drawing/2014/main" id="{BB610298-EEB7-47F5-8D68-D5032AAF5D77}"/>
              </a:ext>
            </a:extLst>
          </p:cNvPr>
          <p:cNvGraphicFramePr>
            <a:graphicFrameLocks/>
          </p:cNvGraphicFramePr>
          <p:nvPr>
            <p:extLst>
              <p:ext uri="{D42A27DB-BD31-4B8C-83A1-F6EECF244321}">
                <p14:modId xmlns:p14="http://schemas.microsoft.com/office/powerpoint/2010/main" val="3750511583"/>
              </p:ext>
            </p:extLst>
          </p:nvPr>
        </p:nvGraphicFramePr>
        <p:xfrm>
          <a:off x="2824654" y="1383833"/>
          <a:ext cx="14701346" cy="7768804"/>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8" name="Chart 27">
            <a:extLst>
              <a:ext uri="{FF2B5EF4-FFF2-40B4-BE49-F238E27FC236}">
                <a16:creationId xmlns:a16="http://schemas.microsoft.com/office/drawing/2014/main" id="{6B49F00A-AF2B-49A5-A506-CA009DB2A6B0}"/>
              </a:ext>
            </a:extLst>
          </p:cNvPr>
          <p:cNvGraphicFramePr>
            <a:graphicFrameLocks/>
          </p:cNvGraphicFramePr>
          <p:nvPr>
            <p:extLst>
              <p:ext uri="{D42A27DB-BD31-4B8C-83A1-F6EECF244321}">
                <p14:modId xmlns:p14="http://schemas.microsoft.com/office/powerpoint/2010/main" val="353548883"/>
              </p:ext>
            </p:extLst>
          </p:nvPr>
        </p:nvGraphicFramePr>
        <p:xfrm>
          <a:off x="2985217" y="1383832"/>
          <a:ext cx="15039991" cy="7729672"/>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210</TotalTime>
  <Words>1682</Words>
  <Application>Microsoft Office PowerPoint</Application>
  <PresentationFormat>Custom</PresentationFormat>
  <Paragraphs>162</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Clear Sans Regular Bold</vt:lpstr>
      <vt:lpstr>Calibri</vt:lpstr>
      <vt:lpstr>Arial</vt:lpstr>
      <vt:lpstr>Graphik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ASUS</cp:lastModifiedBy>
  <cp:revision>31</cp:revision>
  <dcterms:created xsi:type="dcterms:W3CDTF">2006-08-16T00:00:00Z</dcterms:created>
  <dcterms:modified xsi:type="dcterms:W3CDTF">2024-07-25T19:05:09Z</dcterms:modified>
  <dc:identifier>DAEhDyfaYKE</dc:identifier>
</cp:coreProperties>
</file>